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65" r:id="rId20"/>
    <p:sldId id="267"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8A"/>
    <a:srgbClr val="40BBB6"/>
    <a:srgbClr val="421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94694"/>
  </p:normalViewPr>
  <p:slideViewPr>
    <p:cSldViewPr snapToGrid="0" snapToObjects="1">
      <p:cViewPr varScale="1">
        <p:scale>
          <a:sx n="85" d="100"/>
          <a:sy n="85" d="100"/>
        </p:scale>
        <p:origin x="360" y="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E66F-CB80-2245-B9FF-65759DA1BF5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704851B-5A26-7646-A958-2B05739F8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1486B19-FB07-F849-A6B0-8C95091E5290}"/>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5" name="Footer Placeholder 4">
            <a:extLst>
              <a:ext uri="{FF2B5EF4-FFF2-40B4-BE49-F238E27FC236}">
                <a16:creationId xmlns:a16="http://schemas.microsoft.com/office/drawing/2014/main" id="{A82BEB36-3925-1E40-9579-2DC577177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89098-26F9-BE43-9D78-3B934AD3D752}"/>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1640088815"/>
      </p:ext>
    </p:extLst>
  </p:cSld>
  <p:clrMapOvr>
    <a:masterClrMapping/>
  </p:clrMapOvr>
  <p:transition spd="slow" advClick="0" advTm="12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9F12-3887-8043-BD43-F3D9DA94A19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5CA3D7-0EA3-AC4C-9D2B-340AC4E2FD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95B57D-8F98-F344-B521-80481812E5DB}"/>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5" name="Footer Placeholder 4">
            <a:extLst>
              <a:ext uri="{FF2B5EF4-FFF2-40B4-BE49-F238E27FC236}">
                <a16:creationId xmlns:a16="http://schemas.microsoft.com/office/drawing/2014/main" id="{9C54FB2F-300F-0A47-B1B2-8C806C7D5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E96937-90D1-744C-8D84-9BBEC27BAD65}"/>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3206953565"/>
      </p:ext>
    </p:extLst>
  </p:cSld>
  <p:clrMapOvr>
    <a:masterClrMapping/>
  </p:clrMapOvr>
  <p:transition spd="slow" advClick="0" advTm="12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809DF9-1D30-654C-B6E1-AD2ADDE3C0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CD1C6E-9350-584E-B4E9-6A1CFD9E1C0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F8A037-2BAB-344F-8A6C-88212B5928FB}"/>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5" name="Footer Placeholder 4">
            <a:extLst>
              <a:ext uri="{FF2B5EF4-FFF2-40B4-BE49-F238E27FC236}">
                <a16:creationId xmlns:a16="http://schemas.microsoft.com/office/drawing/2014/main" id="{5A8FAD76-A042-7C45-8D35-21CE20BCB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D9A1F-D814-3949-B920-271C39A8A425}"/>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1704927792"/>
      </p:ext>
    </p:extLst>
  </p:cSld>
  <p:clrMapOvr>
    <a:masterClrMapping/>
  </p:clrMapOvr>
  <p:transition spd="slow" advClick="0" advTm="12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BA73C-80F1-234C-9D14-1AC13AB1DAB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C85DF8-5460-E745-ACE7-7A17619913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72BC0C-408B-6E43-BB9B-1BBE42515363}"/>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5" name="Footer Placeholder 4">
            <a:extLst>
              <a:ext uri="{FF2B5EF4-FFF2-40B4-BE49-F238E27FC236}">
                <a16:creationId xmlns:a16="http://schemas.microsoft.com/office/drawing/2014/main" id="{CA7C2E8D-4A77-7348-9584-8B7D153B6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FB69A-6198-0146-B0C9-A04841573F2B}"/>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37970489"/>
      </p:ext>
    </p:extLst>
  </p:cSld>
  <p:clrMapOvr>
    <a:masterClrMapping/>
  </p:clrMapOvr>
  <p:transition spd="slow" advClick="0" advTm="12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9DE2B-66CB-5142-AEFF-45790A295B5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17B1393-4F51-CE4C-8486-0BC561E443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5EB849-2F1D-7B4F-AD45-038AEF93A95F}"/>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5" name="Footer Placeholder 4">
            <a:extLst>
              <a:ext uri="{FF2B5EF4-FFF2-40B4-BE49-F238E27FC236}">
                <a16:creationId xmlns:a16="http://schemas.microsoft.com/office/drawing/2014/main" id="{3FD41036-C60D-1E48-A649-0090B4991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C03E3-C369-704F-90FD-2D1EABBDC0DC}"/>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593734149"/>
      </p:ext>
    </p:extLst>
  </p:cSld>
  <p:clrMapOvr>
    <a:masterClrMapping/>
  </p:clrMapOvr>
  <p:transition spd="slow" advClick="0" advTm="12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61A4A-C83B-7647-B468-FA1F320DB5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04520C-05ED-544C-86DE-A42848FBA1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C89F3DB-E373-4244-ABD1-1975B86F91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82BCC07-CCE7-2442-B68B-AF6CD7D500FE}"/>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6" name="Footer Placeholder 5">
            <a:extLst>
              <a:ext uri="{FF2B5EF4-FFF2-40B4-BE49-F238E27FC236}">
                <a16:creationId xmlns:a16="http://schemas.microsoft.com/office/drawing/2014/main" id="{81380E04-46C2-3C4E-A939-61F685787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124263-0DFC-5E40-A744-83684D93F565}"/>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2372642107"/>
      </p:ext>
    </p:extLst>
  </p:cSld>
  <p:clrMapOvr>
    <a:masterClrMapping/>
  </p:clrMapOvr>
  <p:transition spd="slow" advClick="0" advTm="12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B6E2-3390-B643-9BDE-11D7D536471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6A6162B-A1F4-044B-81C7-38F735057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B3706B-26AB-3943-BF22-5A45517AD9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5193A67-0E98-9941-AA87-500C09A08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C913D7-D231-7449-A8D9-B033ACD133B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67C394-AB48-1E49-91F7-17442973B193}"/>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8" name="Footer Placeholder 7">
            <a:extLst>
              <a:ext uri="{FF2B5EF4-FFF2-40B4-BE49-F238E27FC236}">
                <a16:creationId xmlns:a16="http://schemas.microsoft.com/office/drawing/2014/main" id="{F2565565-4ACD-764B-B2D4-D489CDF9BD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9ED3F8-FABF-A643-AEDC-6D9BB6DDFEA9}"/>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4200985731"/>
      </p:ext>
    </p:extLst>
  </p:cSld>
  <p:clrMapOvr>
    <a:masterClrMapping/>
  </p:clrMapOvr>
  <p:transition spd="slow" advClick="0" advTm="12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696F-66ED-9144-A5F2-B092D5D21B6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F50E218-6190-E24C-AE00-66499C596D67}"/>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4" name="Footer Placeholder 3">
            <a:extLst>
              <a:ext uri="{FF2B5EF4-FFF2-40B4-BE49-F238E27FC236}">
                <a16:creationId xmlns:a16="http://schemas.microsoft.com/office/drawing/2014/main" id="{A829F1BE-8BC0-4542-9304-F9A43B0CF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35DE3E-46A5-C14A-9864-53D19B6F624A}"/>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3514343422"/>
      </p:ext>
    </p:extLst>
  </p:cSld>
  <p:clrMapOvr>
    <a:masterClrMapping/>
  </p:clrMapOvr>
  <p:transition spd="slow" advClick="0" advTm="12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0466D-8F07-BD46-AF82-CCA8E57C37AD}"/>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3" name="Footer Placeholder 2">
            <a:extLst>
              <a:ext uri="{FF2B5EF4-FFF2-40B4-BE49-F238E27FC236}">
                <a16:creationId xmlns:a16="http://schemas.microsoft.com/office/drawing/2014/main" id="{C0DB2D87-24B7-7E44-A7F3-DCE53FE3C4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CE0F87-B181-E447-A948-801031ADD657}"/>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2693278421"/>
      </p:ext>
    </p:extLst>
  </p:cSld>
  <p:clrMapOvr>
    <a:masterClrMapping/>
  </p:clrMapOvr>
  <p:transition spd="slow" advClick="0" advTm="12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0E69-0C47-3743-A82C-7E85188EB4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1A2FC9A-A3D8-A343-8B92-CCD157DC2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76B7B7C-768E-4B49-83CE-DFA9A7F97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D661FA3-5492-0A48-86ED-BC74AB76752A}"/>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6" name="Footer Placeholder 5">
            <a:extLst>
              <a:ext uri="{FF2B5EF4-FFF2-40B4-BE49-F238E27FC236}">
                <a16:creationId xmlns:a16="http://schemas.microsoft.com/office/drawing/2014/main" id="{41C56823-585C-7B43-A5FC-D9DD9726E3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11CE1A-6947-4B44-89B1-BF0E8EAFF62B}"/>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4092572439"/>
      </p:ext>
    </p:extLst>
  </p:cSld>
  <p:clrMapOvr>
    <a:masterClrMapping/>
  </p:clrMapOvr>
  <p:transition spd="slow" advClick="0" advTm="12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D5E65-E731-9A4B-9304-6D9E0D4CB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53532B5-118C-1842-865E-95121B752C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C6120F-C294-2B40-A667-F010B85328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DDA9C3-7140-A847-8681-26AF90711AB6}"/>
              </a:ext>
            </a:extLst>
          </p:cNvPr>
          <p:cNvSpPr>
            <a:spLocks noGrp="1"/>
          </p:cNvSpPr>
          <p:nvPr>
            <p:ph type="dt" sz="half" idx="10"/>
          </p:nvPr>
        </p:nvSpPr>
        <p:spPr/>
        <p:txBody>
          <a:bodyPr/>
          <a:lstStyle/>
          <a:p>
            <a:fld id="{79329672-6350-424D-9AEC-BA71166A05C2}" type="datetimeFigureOut">
              <a:rPr lang="en-US" smtClean="0"/>
              <a:t>9/15/2021</a:t>
            </a:fld>
            <a:endParaRPr lang="en-US"/>
          </a:p>
        </p:txBody>
      </p:sp>
      <p:sp>
        <p:nvSpPr>
          <p:cNvPr id="6" name="Footer Placeholder 5">
            <a:extLst>
              <a:ext uri="{FF2B5EF4-FFF2-40B4-BE49-F238E27FC236}">
                <a16:creationId xmlns:a16="http://schemas.microsoft.com/office/drawing/2014/main" id="{B682C100-D0BE-D84D-AEEE-889938D5B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1153D-916D-8C45-8F4A-E1E168CAF79E}"/>
              </a:ext>
            </a:extLst>
          </p:cNvPr>
          <p:cNvSpPr>
            <a:spLocks noGrp="1"/>
          </p:cNvSpPr>
          <p:nvPr>
            <p:ph type="sldNum" sz="quarter" idx="12"/>
          </p:nvPr>
        </p:nvSpPr>
        <p:spPr/>
        <p:txBody>
          <a:bodyPr/>
          <a:lstStyle/>
          <a:p>
            <a:fld id="{599D1E9B-ED1A-3544-B4F5-A4FD5D6C07F0}" type="slidenum">
              <a:rPr lang="en-US" smtClean="0"/>
              <a:t>‹#›</a:t>
            </a:fld>
            <a:endParaRPr lang="en-US"/>
          </a:p>
        </p:txBody>
      </p:sp>
    </p:spTree>
    <p:extLst>
      <p:ext uri="{BB962C8B-B14F-4D97-AF65-F5344CB8AC3E}">
        <p14:creationId xmlns:p14="http://schemas.microsoft.com/office/powerpoint/2010/main" val="190696378"/>
      </p:ext>
    </p:extLst>
  </p:cSld>
  <p:clrMapOvr>
    <a:masterClrMapping/>
  </p:clrMapOvr>
  <p:transition spd="slow" advClick="0" advTm="12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FE984-6CAF-D740-A362-44D422DB4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7618F7E-826A-E24C-8064-4F92DDB24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D0DFA2-FCA3-6648-A999-704E241C01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329672-6350-424D-9AEC-BA71166A05C2}" type="datetimeFigureOut">
              <a:rPr lang="en-US" smtClean="0"/>
              <a:t>9/15/2021</a:t>
            </a:fld>
            <a:endParaRPr lang="en-US"/>
          </a:p>
        </p:txBody>
      </p:sp>
      <p:sp>
        <p:nvSpPr>
          <p:cNvPr id="5" name="Footer Placeholder 4">
            <a:extLst>
              <a:ext uri="{FF2B5EF4-FFF2-40B4-BE49-F238E27FC236}">
                <a16:creationId xmlns:a16="http://schemas.microsoft.com/office/drawing/2014/main" id="{8FDCD9B0-A0D1-674A-8C6D-CA16ABB69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6DD3B3-4A35-9B4C-932F-5C39C9F36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D1E9B-ED1A-3544-B4F5-A4FD5D6C07F0}" type="slidenum">
              <a:rPr lang="en-US" smtClean="0"/>
              <a:t>‹#›</a:t>
            </a:fld>
            <a:endParaRPr lang="en-US"/>
          </a:p>
        </p:txBody>
      </p:sp>
    </p:spTree>
    <p:extLst>
      <p:ext uri="{BB962C8B-B14F-4D97-AF65-F5344CB8AC3E}">
        <p14:creationId xmlns:p14="http://schemas.microsoft.com/office/powerpoint/2010/main" val="203023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2000">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2173C0E-39BD-5749-BB8E-868946D8D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72737"/>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61EC0064-B6B5-5D4A-BE83-6F25DB4FD7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2400" y="4565650"/>
            <a:ext cx="4267200" cy="2400300"/>
          </a:xfrm>
          <a:prstGeom prst="rect">
            <a:avLst/>
          </a:prstGeom>
        </p:spPr>
      </p:pic>
      <p:pic>
        <p:nvPicPr>
          <p:cNvPr id="5" name="episode-3.mp3" descr="episode-3.mp3">
            <a:hlinkClick r:id="" action="ppaction://media"/>
            <a:extLst>
              <a:ext uri="{FF2B5EF4-FFF2-40B4-BE49-F238E27FC236}">
                <a16:creationId xmlns:a16="http://schemas.microsoft.com/office/drawing/2014/main" id="{4F547425-5320-FB42-8A71-4C91227331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3931" y="5762807"/>
            <a:ext cx="812800" cy="812800"/>
          </a:xfrm>
          <a:prstGeom prst="rect">
            <a:avLst/>
          </a:prstGeom>
        </p:spPr>
      </p:pic>
    </p:spTree>
    <p:extLst>
      <p:ext uri="{BB962C8B-B14F-4D97-AF65-F5344CB8AC3E}">
        <p14:creationId xmlns:p14="http://schemas.microsoft.com/office/powerpoint/2010/main" val="120573818"/>
      </p:ext>
    </p:extLst>
  </p:cSld>
  <p:clrMapOvr>
    <a:overrideClrMapping bg1="dk1" tx1="lt1" bg2="dk2" tx2="lt2" accent1="accent1" accent2="accent2" accent3="accent3" accent4="accent4" accent5="accent5" accent6="accent6" hlink="hlink" folHlink="folHlink"/>
  </p:clrMapOvr>
  <p:transition spd="slow" advClick="0" advTm="12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0"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000"/>
              </a:spcAft>
            </a:pPr>
            <a:r>
              <a:rPr lang="en-US" sz="4800" dirty="0">
                <a:solidFill>
                  <a:srgbClr val="00638A"/>
                </a:solidFill>
              </a:rPr>
              <a:t> </a:t>
            </a:r>
            <a:r>
              <a:rPr lang="en-US" sz="4800" b="1" i="1" dirty="0">
                <a:solidFill>
                  <a:srgbClr val="00638A"/>
                </a:solidFill>
              </a:rPr>
              <a:t>The Good Samaritan parable shows us how a community can be rebuilt by men and women who identify with the vulnerability of others.</a:t>
            </a:r>
          </a:p>
          <a:p>
            <a:r>
              <a:rPr lang="en-US" dirty="0">
                <a:solidFill>
                  <a:srgbClr val="00638A"/>
                </a:solidFill>
              </a:rPr>
              <a:t>Pope Francis: Fratelli Tutti, 2020</a:t>
            </a:r>
          </a:p>
          <a:p>
            <a:endParaRPr lang="en-NZ" dirty="0"/>
          </a:p>
        </p:txBody>
      </p:sp>
    </p:spTree>
    <p:extLst>
      <p:ext uri="{BB962C8B-B14F-4D97-AF65-F5344CB8AC3E}">
        <p14:creationId xmlns:p14="http://schemas.microsoft.com/office/powerpoint/2010/main" val="1660866106"/>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2E18B60-0E06-8843-8B07-7AD4D453BA9F}"/>
              </a:ext>
            </a:extLst>
          </p:cNvPr>
          <p:cNvSpPr txBox="1">
            <a:spLocks/>
          </p:cNvSpPr>
          <p:nvPr/>
        </p:nvSpPr>
        <p:spPr>
          <a:xfrm>
            <a:off x="7080070" y="93296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err="1"/>
              <a:t>Hariata</a:t>
            </a:r>
            <a:r>
              <a:rPr lang="en-US" sz="4000" dirty="0"/>
              <a:t> </a:t>
            </a:r>
            <a:r>
              <a:rPr lang="en-US" sz="4000" dirty="0" err="1"/>
              <a:t>Kahu</a:t>
            </a:r>
            <a:br>
              <a:rPr lang="en-US" sz="4000" dirty="0"/>
            </a:br>
            <a:r>
              <a:rPr lang="en-US" sz="4000" dirty="0"/>
              <a:t>Alcohol &amp; Drug Counsellor</a:t>
            </a:r>
          </a:p>
        </p:txBody>
      </p:sp>
      <p:sp>
        <p:nvSpPr>
          <p:cNvPr id="6" name="Text Placeholder 3">
            <a:extLst>
              <a:ext uri="{FF2B5EF4-FFF2-40B4-BE49-F238E27FC236}">
                <a16:creationId xmlns:a16="http://schemas.microsoft.com/office/drawing/2014/main" id="{0E093016-A798-A34F-944B-712269751DD3}"/>
              </a:ext>
            </a:extLst>
          </p:cNvPr>
          <p:cNvSpPr txBox="1">
            <a:spLocks/>
          </p:cNvSpPr>
          <p:nvPr/>
        </p:nvSpPr>
        <p:spPr>
          <a:xfrm>
            <a:off x="7080070" y="2894529"/>
            <a:ext cx="4493621"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Everybody has a whakapapa. It’s always about wanting that sense of belonging and connection.</a:t>
            </a:r>
          </a:p>
        </p:txBody>
      </p:sp>
      <p:pic>
        <p:nvPicPr>
          <p:cNvPr id="7" name="Picture Placeholder 7" descr="A group of people sitting on a couch&#10;&#10;Description automatically generated with medium confidence">
            <a:extLst>
              <a:ext uri="{FF2B5EF4-FFF2-40B4-BE49-F238E27FC236}">
                <a16:creationId xmlns:a16="http://schemas.microsoft.com/office/drawing/2014/main" id="{D0B25B30-3B42-464A-BE29-D3E6815FDD4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5982" y="753292"/>
            <a:ext cx="6172200" cy="4873625"/>
          </a:xfrm>
          <a:prstGeom prst="rect">
            <a:avLst/>
          </a:prstGeom>
        </p:spPr>
      </p:pic>
    </p:spTree>
    <p:extLst>
      <p:ext uri="{BB962C8B-B14F-4D97-AF65-F5344CB8AC3E}">
        <p14:creationId xmlns:p14="http://schemas.microsoft.com/office/powerpoint/2010/main" val="1543187623"/>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838200" y="1737360"/>
            <a:ext cx="10515600" cy="4243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00638A"/>
                </a:solidFill>
              </a:rPr>
              <a:t>We must act now, to heal the epidemics caused by small, invisible viruses, and to heal those caused by the great and visible social injustices. </a:t>
            </a:r>
          </a:p>
          <a:p>
            <a:r>
              <a:rPr lang="en-US" dirty="0">
                <a:solidFill>
                  <a:srgbClr val="00638A"/>
                </a:solidFill>
              </a:rPr>
              <a:t>Pope Francis: General Audience, Healing the World – The preferential option for the poor, 2020</a:t>
            </a:r>
          </a:p>
        </p:txBody>
      </p:sp>
    </p:spTree>
    <p:extLst>
      <p:ext uri="{BB962C8B-B14F-4D97-AF65-F5344CB8AC3E}">
        <p14:creationId xmlns:p14="http://schemas.microsoft.com/office/powerpoint/2010/main" val="1671547547"/>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B0D16D-80EB-A247-9417-152D814F9EFA}"/>
              </a:ext>
            </a:extLst>
          </p:cNvPr>
          <p:cNvSpPr txBox="1">
            <a:spLocks/>
          </p:cNvSpPr>
          <p:nvPr/>
        </p:nvSpPr>
        <p:spPr>
          <a:xfrm>
            <a:off x="6583680" y="1141967"/>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Sr </a:t>
            </a:r>
            <a:r>
              <a:rPr lang="en-US" sz="4000" dirty="0" err="1"/>
              <a:t>Lusini</a:t>
            </a:r>
            <a:r>
              <a:rPr lang="en-US" sz="4000" dirty="0"/>
              <a:t> </a:t>
            </a:r>
            <a:r>
              <a:rPr lang="en-US" sz="4000" dirty="0" err="1"/>
              <a:t>Falemaka</a:t>
            </a:r>
            <a:br>
              <a:rPr lang="en-US" sz="4000" dirty="0"/>
            </a:br>
            <a:r>
              <a:rPr lang="en-US" sz="4000" dirty="0"/>
              <a:t>Nurse</a:t>
            </a:r>
          </a:p>
        </p:txBody>
      </p:sp>
      <p:sp>
        <p:nvSpPr>
          <p:cNvPr id="9" name="Text Placeholder 3">
            <a:extLst>
              <a:ext uri="{FF2B5EF4-FFF2-40B4-BE49-F238E27FC236}">
                <a16:creationId xmlns:a16="http://schemas.microsoft.com/office/drawing/2014/main" id="{37A06154-3EBF-8A4A-9C0C-6541F9CE2802}"/>
              </a:ext>
            </a:extLst>
          </p:cNvPr>
          <p:cNvSpPr txBox="1">
            <a:spLocks/>
          </p:cNvSpPr>
          <p:nvPr/>
        </p:nvSpPr>
        <p:spPr>
          <a:xfrm>
            <a:off x="6583680" y="3103535"/>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i="1" dirty="0"/>
              <a:t>We need to give the right health information at the level and in the language that the people understand.</a:t>
            </a:r>
            <a:endParaRPr lang="en-US" i="1" dirty="0"/>
          </a:p>
        </p:txBody>
      </p:sp>
      <p:pic>
        <p:nvPicPr>
          <p:cNvPr id="3" name="Picture 2" descr="A person standing in front of a sign&#10;&#10;Description automatically generated with medium confidence">
            <a:extLst>
              <a:ext uri="{FF2B5EF4-FFF2-40B4-BE49-F238E27FC236}">
                <a16:creationId xmlns:a16="http://schemas.microsoft.com/office/drawing/2014/main" id="{255FFC80-E7D1-874F-81F4-8F879FF5B5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138" y="1282700"/>
            <a:ext cx="5727700" cy="4292600"/>
          </a:xfrm>
          <a:prstGeom prst="rect">
            <a:avLst/>
          </a:prstGeom>
        </p:spPr>
      </p:pic>
    </p:spTree>
    <p:extLst>
      <p:ext uri="{BB962C8B-B14F-4D97-AF65-F5344CB8AC3E}">
        <p14:creationId xmlns:p14="http://schemas.microsoft.com/office/powerpoint/2010/main" val="361717699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721723" y="1867989"/>
            <a:ext cx="10748554" cy="4243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00638A"/>
                </a:solidFill>
              </a:rPr>
              <a:t>In these months, when the whole world was prey to a virus that brought pain and death, despair and bewilderment, how many outstretched hands have we seen! </a:t>
            </a:r>
          </a:p>
          <a:p>
            <a:r>
              <a:rPr lang="en-US" dirty="0">
                <a:solidFill>
                  <a:srgbClr val="00638A"/>
                </a:solidFill>
              </a:rPr>
              <a:t>Pope Francis: Message for the World Day of the Poor 2020</a:t>
            </a:r>
          </a:p>
        </p:txBody>
      </p:sp>
    </p:spTree>
    <p:extLst>
      <p:ext uri="{BB962C8B-B14F-4D97-AF65-F5344CB8AC3E}">
        <p14:creationId xmlns:p14="http://schemas.microsoft.com/office/powerpoint/2010/main" val="122919142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21F8A0-B27F-0441-898C-F15058CB9914}"/>
              </a:ext>
            </a:extLst>
          </p:cNvPr>
          <p:cNvSpPr txBox="1">
            <a:spLocks/>
          </p:cNvSpPr>
          <p:nvPr/>
        </p:nvSpPr>
        <p:spPr>
          <a:xfrm>
            <a:off x="649661" y="165158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Wendy Hill</a:t>
            </a:r>
            <a:br>
              <a:rPr lang="en-US" sz="4000" dirty="0"/>
            </a:br>
            <a:r>
              <a:rPr lang="en-US" sz="4000" dirty="0"/>
              <a:t>Supporter of </a:t>
            </a:r>
            <a:br>
              <a:rPr lang="en-US" sz="4000" dirty="0"/>
            </a:br>
            <a:r>
              <a:rPr lang="en-US" sz="4000" dirty="0"/>
              <a:t>Pregnant Women</a:t>
            </a:r>
          </a:p>
        </p:txBody>
      </p:sp>
      <p:sp>
        <p:nvSpPr>
          <p:cNvPr id="6" name="Text Placeholder 3">
            <a:extLst>
              <a:ext uri="{FF2B5EF4-FFF2-40B4-BE49-F238E27FC236}">
                <a16:creationId xmlns:a16="http://schemas.microsoft.com/office/drawing/2014/main" id="{5112D8C4-52C6-614D-8414-7C9BC36AC47E}"/>
              </a:ext>
            </a:extLst>
          </p:cNvPr>
          <p:cNvSpPr txBox="1">
            <a:spLocks/>
          </p:cNvSpPr>
          <p:nvPr/>
        </p:nvSpPr>
        <p:spPr>
          <a:xfrm>
            <a:off x="649661" y="3580117"/>
            <a:ext cx="4105219"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If someone needs a listening ear, I’m here.</a:t>
            </a:r>
          </a:p>
        </p:txBody>
      </p:sp>
      <p:pic>
        <p:nvPicPr>
          <p:cNvPr id="7" name="Picture Placeholder 7" descr="A person sitting on a couch&#10;&#10;Description automatically generated">
            <a:extLst>
              <a:ext uri="{FF2B5EF4-FFF2-40B4-BE49-F238E27FC236}">
                <a16:creationId xmlns:a16="http://schemas.microsoft.com/office/drawing/2014/main" id="{E8A3B36F-3B56-3846-86C3-9402D7113A1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537346" y="992187"/>
            <a:ext cx="6172200" cy="4873625"/>
          </a:xfrm>
          <a:prstGeom prst="rect">
            <a:avLst/>
          </a:prstGeom>
        </p:spPr>
      </p:pic>
    </p:spTree>
    <p:extLst>
      <p:ext uri="{BB962C8B-B14F-4D97-AF65-F5344CB8AC3E}">
        <p14:creationId xmlns:p14="http://schemas.microsoft.com/office/powerpoint/2010/main" val="2571208612"/>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721723" y="1828800"/>
            <a:ext cx="10748554" cy="42436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000"/>
              </a:spcAft>
            </a:pPr>
            <a:r>
              <a:rPr lang="en-US" sz="4800" b="1" i="1" dirty="0">
                <a:solidFill>
                  <a:srgbClr val="00638A"/>
                </a:solidFill>
              </a:rPr>
              <a:t>Before the needs of our brothers and sisters, Jesus asks us to stop and listen, to establish a direct and personal relationship with others.</a:t>
            </a:r>
          </a:p>
          <a:p>
            <a:r>
              <a:rPr lang="en-US" dirty="0">
                <a:solidFill>
                  <a:srgbClr val="00638A"/>
                </a:solidFill>
              </a:rPr>
              <a:t>Pope Francis: Message for the World Day of the Sick, 2021</a:t>
            </a:r>
          </a:p>
        </p:txBody>
      </p:sp>
    </p:spTree>
    <p:extLst>
      <p:ext uri="{BB962C8B-B14F-4D97-AF65-F5344CB8AC3E}">
        <p14:creationId xmlns:p14="http://schemas.microsoft.com/office/powerpoint/2010/main" val="2822295560"/>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10473B-D10A-D94B-923D-24555CA717B8}"/>
              </a:ext>
            </a:extLst>
          </p:cNvPr>
          <p:cNvSpPr txBox="1">
            <a:spLocks/>
          </p:cNvSpPr>
          <p:nvPr/>
        </p:nvSpPr>
        <p:spPr>
          <a:xfrm>
            <a:off x="6727371" y="1056986"/>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Aye </a:t>
            </a:r>
            <a:r>
              <a:rPr lang="en-US" sz="4000" dirty="0" err="1"/>
              <a:t>Maung</a:t>
            </a:r>
            <a:br>
              <a:rPr lang="en-US" sz="4000" dirty="0"/>
            </a:br>
            <a:r>
              <a:rPr lang="en-US" sz="4000" dirty="0" err="1"/>
              <a:t>L’Arche</a:t>
            </a:r>
            <a:r>
              <a:rPr lang="en-US" sz="4000" dirty="0"/>
              <a:t> house leader</a:t>
            </a:r>
          </a:p>
        </p:txBody>
      </p:sp>
      <p:sp>
        <p:nvSpPr>
          <p:cNvPr id="9" name="Text Placeholder 3">
            <a:extLst>
              <a:ext uri="{FF2B5EF4-FFF2-40B4-BE49-F238E27FC236}">
                <a16:creationId xmlns:a16="http://schemas.microsoft.com/office/drawing/2014/main" id="{01C95F11-C28E-544C-9349-276C881C574D}"/>
              </a:ext>
            </a:extLst>
          </p:cNvPr>
          <p:cNvSpPr txBox="1">
            <a:spLocks/>
          </p:cNvSpPr>
          <p:nvPr/>
        </p:nvSpPr>
        <p:spPr>
          <a:xfrm>
            <a:off x="6727372" y="3018554"/>
            <a:ext cx="4663440"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We are all humans with our physical, spiritual and emotional needs, and all our needs have to be met in the most dignified way. </a:t>
            </a:r>
          </a:p>
        </p:txBody>
      </p:sp>
      <p:pic>
        <p:nvPicPr>
          <p:cNvPr id="3" name="Picture 2" descr="A person sitting on a red couch&#10;&#10;Description automatically generated">
            <a:extLst>
              <a:ext uri="{FF2B5EF4-FFF2-40B4-BE49-F238E27FC236}">
                <a16:creationId xmlns:a16="http://schemas.microsoft.com/office/drawing/2014/main" id="{9764D5A4-75EA-924B-9E5A-B2E35178F4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1073" y="972630"/>
            <a:ext cx="5969725" cy="4912740"/>
          </a:xfrm>
          <a:prstGeom prst="rect">
            <a:avLst/>
          </a:prstGeom>
        </p:spPr>
      </p:pic>
    </p:spTree>
    <p:extLst>
      <p:ext uri="{BB962C8B-B14F-4D97-AF65-F5344CB8AC3E}">
        <p14:creationId xmlns:p14="http://schemas.microsoft.com/office/powerpoint/2010/main" val="92411832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93A199C-6C82-654A-B960-63D19DBCE2F6}"/>
              </a:ext>
            </a:extLst>
          </p:cNvPr>
          <p:cNvSpPr txBox="1">
            <a:spLocks/>
          </p:cNvSpPr>
          <p:nvPr/>
        </p:nvSpPr>
        <p:spPr>
          <a:xfrm>
            <a:off x="721723" y="1489166"/>
            <a:ext cx="10748554" cy="424366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200"/>
              </a:spcBef>
              <a:spcAft>
                <a:spcPts val="1000"/>
              </a:spcAft>
            </a:pPr>
            <a:r>
              <a:rPr lang="en-US" sz="4800" b="1" i="1" dirty="0">
                <a:solidFill>
                  <a:srgbClr val="00638A"/>
                </a:solidFill>
              </a:rPr>
              <a:t>Protect the doctors, nurses, healthcare personnel and volunteers who in this time of emergency are on the front lines and put their lives at risk to save other lives. Accompany their heroic efforts and give them strength, goodness and health.</a:t>
            </a:r>
          </a:p>
          <a:p>
            <a:r>
              <a:rPr lang="en-US" dirty="0">
                <a:solidFill>
                  <a:srgbClr val="00638A"/>
                </a:solidFill>
              </a:rPr>
              <a:t>Pope Francis: Prayer of the Rosary to put an end to the pandemic, 2021</a:t>
            </a:r>
          </a:p>
        </p:txBody>
      </p:sp>
    </p:spTree>
    <p:extLst>
      <p:ext uri="{BB962C8B-B14F-4D97-AF65-F5344CB8AC3E}">
        <p14:creationId xmlns:p14="http://schemas.microsoft.com/office/powerpoint/2010/main" val="1717507533"/>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3CD84C5B-B542-DE4F-B6DB-44A1108BF2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6222105"/>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164F1B3-667E-9546-BA9D-163FB4C35A03}"/>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760"/>
              </a:lnSpc>
              <a:spcAft>
                <a:spcPts val="1000"/>
              </a:spcAft>
            </a:pPr>
            <a:r>
              <a:rPr lang="en-US" sz="4800" b="1" i="1" dirty="0">
                <a:solidFill>
                  <a:srgbClr val="00638A"/>
                </a:solidFill>
              </a:rPr>
              <a:t>Every day we witness the </a:t>
            </a:r>
            <a:br>
              <a:rPr lang="en-US" sz="4800" b="1" i="1" dirty="0">
                <a:solidFill>
                  <a:srgbClr val="00638A"/>
                </a:solidFill>
              </a:rPr>
            </a:br>
            <a:r>
              <a:rPr lang="en-US" sz="4800" b="1" i="1" dirty="0">
                <a:solidFill>
                  <a:srgbClr val="00638A"/>
                </a:solidFill>
              </a:rPr>
              <a:t>testimony of courage and sacrifice </a:t>
            </a:r>
            <a:br>
              <a:rPr lang="en-US" sz="4800" b="1" i="1" dirty="0">
                <a:solidFill>
                  <a:srgbClr val="00638A"/>
                </a:solidFill>
              </a:rPr>
            </a:br>
            <a:r>
              <a:rPr lang="en-US" sz="4800" b="1" i="1" dirty="0">
                <a:solidFill>
                  <a:srgbClr val="00638A"/>
                </a:solidFill>
              </a:rPr>
              <a:t>of healthcare workers. </a:t>
            </a:r>
          </a:p>
          <a:p>
            <a:r>
              <a:rPr lang="en-US" dirty="0">
                <a:solidFill>
                  <a:srgbClr val="00638A"/>
                </a:solidFill>
              </a:rPr>
              <a:t>Pope Francis: Message for International Nurses Day 2020</a:t>
            </a:r>
          </a:p>
          <a:p>
            <a:endParaRPr lang="en-NZ" dirty="0"/>
          </a:p>
        </p:txBody>
      </p:sp>
    </p:spTree>
    <p:extLst>
      <p:ext uri="{BB962C8B-B14F-4D97-AF65-F5344CB8AC3E}">
        <p14:creationId xmlns:p14="http://schemas.microsoft.com/office/powerpoint/2010/main" val="1431219270"/>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454B9ED-89A3-3249-9055-54A2F5586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5400" y="-68581"/>
            <a:ext cx="9601200" cy="540067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2A612A1B-180F-7E41-A7F0-B8F3E4FB8E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400" y="3808004"/>
            <a:ext cx="4267200" cy="2400300"/>
          </a:xfrm>
          <a:prstGeom prst="rect">
            <a:avLst/>
          </a:prstGeom>
        </p:spPr>
      </p:pic>
    </p:spTree>
    <p:extLst>
      <p:ext uri="{BB962C8B-B14F-4D97-AF65-F5344CB8AC3E}">
        <p14:creationId xmlns:p14="http://schemas.microsoft.com/office/powerpoint/2010/main" val="949592610"/>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42576"/>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A2F17F-C343-E643-B9F0-CF0B7C8A907D}"/>
              </a:ext>
            </a:extLst>
          </p:cNvPr>
          <p:cNvSpPr txBox="1">
            <a:spLocks/>
          </p:cNvSpPr>
          <p:nvPr/>
        </p:nvSpPr>
        <p:spPr>
          <a:xfrm>
            <a:off x="5917474" y="972149"/>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Kathleen Field</a:t>
            </a:r>
            <a:br>
              <a:rPr lang="en-US" sz="4000" dirty="0"/>
            </a:br>
            <a:r>
              <a:rPr lang="en-US" sz="4000" dirty="0"/>
              <a:t>Hospital Chaplain</a:t>
            </a:r>
          </a:p>
        </p:txBody>
      </p:sp>
      <p:pic>
        <p:nvPicPr>
          <p:cNvPr id="6" name="Picture Placeholder 5" descr="A picture containing text, indoor&#10;&#10;Description automatically generated">
            <a:extLst>
              <a:ext uri="{FF2B5EF4-FFF2-40B4-BE49-F238E27FC236}">
                <a16:creationId xmlns:a16="http://schemas.microsoft.com/office/drawing/2014/main" id="{8FF39811-AAFD-8744-89AD-53CBFE13CD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6200000">
            <a:off x="88183" y="877397"/>
            <a:ext cx="5710645" cy="5103206"/>
          </a:xfrm>
          <a:prstGeom prst="rect">
            <a:avLst/>
          </a:prstGeom>
        </p:spPr>
      </p:pic>
      <p:sp>
        <p:nvSpPr>
          <p:cNvPr id="7" name="Text Placeholder 3">
            <a:extLst>
              <a:ext uri="{FF2B5EF4-FFF2-40B4-BE49-F238E27FC236}">
                <a16:creationId xmlns:a16="http://schemas.microsoft.com/office/drawing/2014/main" id="{565372B0-2629-3F4F-B5A8-F34FA027C4D4}"/>
              </a:ext>
            </a:extLst>
          </p:cNvPr>
          <p:cNvSpPr txBox="1">
            <a:spLocks/>
          </p:cNvSpPr>
          <p:nvPr/>
        </p:nvSpPr>
        <p:spPr>
          <a:xfrm>
            <a:off x="5917474" y="2933717"/>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Life is fragile. </a:t>
            </a:r>
            <a:r>
              <a:rPr lang="en-US" i="1" dirty="0" err="1"/>
              <a:t>Empathising</a:t>
            </a:r>
            <a:r>
              <a:rPr lang="en-US" i="1" dirty="0"/>
              <a:t> and being present is what we can offer to enable people to work out their own answers to life’s big questions.</a:t>
            </a:r>
          </a:p>
        </p:txBody>
      </p:sp>
    </p:spTree>
    <p:extLst>
      <p:ext uri="{BB962C8B-B14F-4D97-AF65-F5344CB8AC3E}">
        <p14:creationId xmlns:p14="http://schemas.microsoft.com/office/powerpoint/2010/main" val="3472153469"/>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2AFAC71-4391-DB4F-BC85-E0AADF2640AE}"/>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5760"/>
              </a:lnSpc>
              <a:spcAft>
                <a:spcPts val="1000"/>
              </a:spcAft>
            </a:pPr>
            <a:r>
              <a:rPr lang="en-US" sz="4800" b="1" i="1" dirty="0">
                <a:solidFill>
                  <a:srgbClr val="00638A"/>
                </a:solidFill>
              </a:rPr>
              <a:t>There are only two kinds of people: </a:t>
            </a:r>
            <a:br>
              <a:rPr lang="en-US" sz="4800" b="1" i="1" dirty="0">
                <a:solidFill>
                  <a:srgbClr val="00638A"/>
                </a:solidFill>
              </a:rPr>
            </a:br>
            <a:r>
              <a:rPr lang="en-US" sz="4800" b="1" i="1" dirty="0">
                <a:solidFill>
                  <a:srgbClr val="00638A"/>
                </a:solidFill>
              </a:rPr>
              <a:t>those who care for someone who is hurting and those who pass by.</a:t>
            </a:r>
          </a:p>
          <a:p>
            <a:r>
              <a:rPr lang="en-US" dirty="0">
                <a:solidFill>
                  <a:srgbClr val="00638A"/>
                </a:solidFill>
              </a:rPr>
              <a:t>Pope Francis: Fratelli Tutti 2020</a:t>
            </a:r>
          </a:p>
          <a:p>
            <a:endParaRPr lang="en-NZ" dirty="0">
              <a:solidFill>
                <a:srgbClr val="00638A"/>
              </a:solidFill>
            </a:endParaRPr>
          </a:p>
        </p:txBody>
      </p:sp>
    </p:spTree>
    <p:extLst>
      <p:ext uri="{BB962C8B-B14F-4D97-AF65-F5344CB8AC3E}">
        <p14:creationId xmlns:p14="http://schemas.microsoft.com/office/powerpoint/2010/main" val="819613273"/>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7878F-0591-DE4A-B7B4-8BB1C6A61C6A}"/>
              </a:ext>
            </a:extLst>
          </p:cNvPr>
          <p:cNvSpPr txBox="1">
            <a:spLocks/>
          </p:cNvSpPr>
          <p:nvPr/>
        </p:nvSpPr>
        <p:spPr>
          <a:xfrm>
            <a:off x="6792686" y="93296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Jude McKee</a:t>
            </a:r>
            <a:br>
              <a:rPr lang="en-US" sz="4000" dirty="0"/>
            </a:br>
            <a:r>
              <a:rPr lang="en-US" sz="4000" dirty="0"/>
              <a:t>Family </a:t>
            </a:r>
            <a:r>
              <a:rPr lang="en-US" sz="4000" dirty="0" err="1"/>
              <a:t>carer</a:t>
            </a:r>
            <a:endParaRPr lang="en-US" sz="4000" dirty="0"/>
          </a:p>
        </p:txBody>
      </p:sp>
      <p:sp>
        <p:nvSpPr>
          <p:cNvPr id="3" name="Text Placeholder 3">
            <a:extLst>
              <a:ext uri="{FF2B5EF4-FFF2-40B4-BE49-F238E27FC236}">
                <a16:creationId xmlns:a16="http://schemas.microsoft.com/office/drawing/2014/main" id="{267E69B6-5109-9048-AC1E-D1BEAAB75F1E}"/>
              </a:ext>
            </a:extLst>
          </p:cNvPr>
          <p:cNvSpPr txBox="1">
            <a:spLocks/>
          </p:cNvSpPr>
          <p:nvPr/>
        </p:nvSpPr>
        <p:spPr>
          <a:xfrm>
            <a:off x="6792686" y="2894529"/>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It’s about respecting everything that Mum’s ever done for me. Here she is, this beautiful lady who brought me into the world, and now it’s my turn.</a:t>
            </a:r>
          </a:p>
        </p:txBody>
      </p:sp>
      <p:pic>
        <p:nvPicPr>
          <p:cNvPr id="4" name="Picture Placeholder 6" descr="A person and person smiling&#10;&#10;Description automatically generated with low confidence">
            <a:extLst>
              <a:ext uri="{FF2B5EF4-FFF2-40B4-BE49-F238E27FC236}">
                <a16:creationId xmlns:a16="http://schemas.microsoft.com/office/drawing/2014/main" id="{6AFA982D-0AB2-CA49-AB76-F33BB453906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02844" y="992187"/>
            <a:ext cx="6172200" cy="4873625"/>
          </a:xfrm>
          <a:prstGeom prst="rect">
            <a:avLst/>
          </a:prstGeom>
          <a:effectLst>
            <a:glow>
              <a:schemeClr val="accent1">
                <a:alpha val="40000"/>
              </a:schemeClr>
            </a:glow>
          </a:effectLst>
        </p:spPr>
      </p:pic>
    </p:spTree>
    <p:extLst>
      <p:ext uri="{BB962C8B-B14F-4D97-AF65-F5344CB8AC3E}">
        <p14:creationId xmlns:p14="http://schemas.microsoft.com/office/powerpoint/2010/main" val="964008611"/>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ACACA4D-2497-8847-B2BD-8028D4DB5A9E}"/>
              </a:ext>
            </a:extLst>
          </p:cNvPr>
          <p:cNvSpPr txBox="1">
            <a:spLocks/>
          </p:cNvSpPr>
          <p:nvPr/>
        </p:nvSpPr>
        <p:spPr>
          <a:xfrm>
            <a:off x="702128" y="1489165"/>
            <a:ext cx="10787743" cy="463554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Aft>
                <a:spcPts val="1000"/>
              </a:spcAft>
            </a:pPr>
            <a:r>
              <a:rPr lang="en-US" sz="4800" b="1" i="1" dirty="0">
                <a:solidFill>
                  <a:srgbClr val="00638A"/>
                </a:solidFill>
              </a:rPr>
              <a:t>Commendable is the effort of so many people who have been offering evidence of human and Christian love for </a:t>
            </a:r>
            <a:r>
              <a:rPr lang="en-US" sz="4800" b="1" i="1" dirty="0" err="1">
                <a:solidFill>
                  <a:srgbClr val="00638A"/>
                </a:solidFill>
              </a:rPr>
              <a:t>neighbour</a:t>
            </a:r>
            <a:r>
              <a:rPr lang="en-US" sz="4800" b="1" i="1" dirty="0">
                <a:solidFill>
                  <a:srgbClr val="00638A"/>
                </a:solidFill>
              </a:rPr>
              <a:t>, dedicating themselves to the sick even at the risk of their own health.</a:t>
            </a:r>
          </a:p>
          <a:p>
            <a:pPr>
              <a:spcAft>
                <a:spcPts val="1000"/>
              </a:spcAft>
            </a:pPr>
            <a:r>
              <a:rPr lang="en-US" dirty="0">
                <a:solidFill>
                  <a:srgbClr val="00638A"/>
                </a:solidFill>
              </a:rPr>
              <a:t>Pope Francis: General Audience: Healing the World – Faith and Human Dignity, 2020</a:t>
            </a:r>
          </a:p>
          <a:p>
            <a:endParaRPr lang="en-NZ" dirty="0">
              <a:solidFill>
                <a:srgbClr val="00638A"/>
              </a:solidFill>
            </a:endParaRPr>
          </a:p>
        </p:txBody>
      </p:sp>
    </p:spTree>
    <p:extLst>
      <p:ext uri="{BB962C8B-B14F-4D97-AF65-F5344CB8AC3E}">
        <p14:creationId xmlns:p14="http://schemas.microsoft.com/office/powerpoint/2010/main" val="4134752586"/>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8703F6A-CBAB-9C4D-9ABC-0906772A2F11}"/>
              </a:ext>
            </a:extLst>
          </p:cNvPr>
          <p:cNvSpPr txBox="1">
            <a:spLocks/>
          </p:cNvSpPr>
          <p:nvPr/>
        </p:nvSpPr>
        <p:spPr>
          <a:xfrm>
            <a:off x="649661" y="993404"/>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err="1"/>
              <a:t>Bijo</a:t>
            </a:r>
            <a:r>
              <a:rPr lang="en-US" sz="4000" dirty="0"/>
              <a:t> John</a:t>
            </a:r>
            <a:br>
              <a:rPr lang="en-US" sz="4000" dirty="0"/>
            </a:br>
            <a:r>
              <a:rPr lang="en-US" sz="4000" dirty="0"/>
              <a:t>Nurse</a:t>
            </a:r>
          </a:p>
        </p:txBody>
      </p:sp>
      <p:sp>
        <p:nvSpPr>
          <p:cNvPr id="6" name="Text Placeholder 3">
            <a:extLst>
              <a:ext uri="{FF2B5EF4-FFF2-40B4-BE49-F238E27FC236}">
                <a16:creationId xmlns:a16="http://schemas.microsoft.com/office/drawing/2014/main" id="{E7DD01BC-52E9-574E-A698-B6C88CA3B775}"/>
              </a:ext>
            </a:extLst>
          </p:cNvPr>
          <p:cNvSpPr txBox="1">
            <a:spLocks/>
          </p:cNvSpPr>
          <p:nvPr/>
        </p:nvSpPr>
        <p:spPr>
          <a:xfrm>
            <a:off x="649661" y="3209322"/>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Being a young father, thinking about what’s going to happen if I get Covid? But I took this career to take care of people. Whatever I can do, I do.</a:t>
            </a:r>
          </a:p>
        </p:txBody>
      </p:sp>
      <p:pic>
        <p:nvPicPr>
          <p:cNvPr id="7" name="Picture 6" descr="A picture containing tree, outdoor, person, people&#10;&#10;Description automatically generated">
            <a:extLst>
              <a:ext uri="{FF2B5EF4-FFF2-40B4-BE49-F238E27FC236}">
                <a16:creationId xmlns:a16="http://schemas.microsoft.com/office/drawing/2014/main" id="{AB86216C-0E08-C349-9629-0F8629D0C0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98839" y="486323"/>
            <a:ext cx="5143500" cy="5885353"/>
          </a:xfrm>
          <a:prstGeom prst="rect">
            <a:avLst/>
          </a:prstGeom>
        </p:spPr>
      </p:pic>
    </p:spTree>
    <p:extLst>
      <p:ext uri="{BB962C8B-B14F-4D97-AF65-F5344CB8AC3E}">
        <p14:creationId xmlns:p14="http://schemas.microsoft.com/office/powerpoint/2010/main" val="3273081562"/>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BBB6"/>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424A5-10F0-5F4B-91E8-0C1810970E93}"/>
              </a:ext>
            </a:extLst>
          </p:cNvPr>
          <p:cNvSpPr txBox="1">
            <a:spLocks/>
          </p:cNvSpPr>
          <p:nvPr/>
        </p:nvSpPr>
        <p:spPr>
          <a:xfrm>
            <a:off x="728254" y="1525179"/>
            <a:ext cx="10735491"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i="1" dirty="0">
                <a:solidFill>
                  <a:srgbClr val="00638A"/>
                </a:solidFill>
              </a:rPr>
              <a:t>The pandemic has highlighted </a:t>
            </a:r>
            <a:br>
              <a:rPr lang="en-US" sz="4800" b="1" i="1" dirty="0">
                <a:solidFill>
                  <a:srgbClr val="00638A"/>
                </a:solidFill>
              </a:rPr>
            </a:br>
            <a:r>
              <a:rPr lang="en-US" sz="4800" b="1" i="1" dirty="0">
                <a:solidFill>
                  <a:srgbClr val="00638A"/>
                </a:solidFill>
              </a:rPr>
              <a:t>how vulnerable and interconnected everyone is. If we do not take care of </a:t>
            </a:r>
            <a:br>
              <a:rPr lang="en-US" sz="4800" b="1" i="1" dirty="0">
                <a:solidFill>
                  <a:srgbClr val="00638A"/>
                </a:solidFill>
              </a:rPr>
            </a:br>
            <a:r>
              <a:rPr lang="en-US" sz="4800" b="1" i="1" dirty="0">
                <a:solidFill>
                  <a:srgbClr val="00638A"/>
                </a:solidFill>
              </a:rPr>
              <a:t>one another, starting with the least, </a:t>
            </a:r>
            <a:br>
              <a:rPr lang="en-US" sz="4800" b="1" i="1" dirty="0">
                <a:solidFill>
                  <a:srgbClr val="00638A"/>
                </a:solidFill>
              </a:rPr>
            </a:br>
            <a:r>
              <a:rPr lang="en-US" sz="4800" b="1" i="1" dirty="0">
                <a:solidFill>
                  <a:srgbClr val="00638A"/>
                </a:solidFill>
              </a:rPr>
              <a:t>we cannot heal the world. </a:t>
            </a:r>
          </a:p>
          <a:p>
            <a:r>
              <a:rPr lang="en-US" dirty="0">
                <a:solidFill>
                  <a:srgbClr val="00638A"/>
                </a:solidFill>
              </a:rPr>
              <a:t>Pope Francis: General Audience: Healing the World – Faith and Human Dignity, 2020</a:t>
            </a:r>
          </a:p>
          <a:p>
            <a:endParaRPr lang="en-NZ" dirty="0"/>
          </a:p>
        </p:txBody>
      </p:sp>
    </p:spTree>
    <p:extLst>
      <p:ext uri="{BB962C8B-B14F-4D97-AF65-F5344CB8AC3E}">
        <p14:creationId xmlns:p14="http://schemas.microsoft.com/office/powerpoint/2010/main" val="640218777"/>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38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BC55314-D471-664F-B39C-0E98D7EE1B72}"/>
              </a:ext>
            </a:extLst>
          </p:cNvPr>
          <p:cNvSpPr txBox="1">
            <a:spLocks/>
          </p:cNvSpPr>
          <p:nvPr/>
        </p:nvSpPr>
        <p:spPr>
          <a:xfrm>
            <a:off x="6688182" y="932961"/>
            <a:ext cx="4887685" cy="1777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t>Bernard </a:t>
            </a:r>
            <a:r>
              <a:rPr lang="en-US" sz="4000" dirty="0" err="1"/>
              <a:t>Leuthart</a:t>
            </a:r>
            <a:br>
              <a:rPr lang="en-US" sz="4000" dirty="0"/>
            </a:br>
            <a:r>
              <a:rPr lang="en-US" sz="4000" dirty="0"/>
              <a:t>General Practitioner</a:t>
            </a:r>
          </a:p>
        </p:txBody>
      </p:sp>
      <p:sp>
        <p:nvSpPr>
          <p:cNvPr id="9" name="Text Placeholder 3">
            <a:extLst>
              <a:ext uri="{FF2B5EF4-FFF2-40B4-BE49-F238E27FC236}">
                <a16:creationId xmlns:a16="http://schemas.microsoft.com/office/drawing/2014/main" id="{6C1EF936-EDA3-9348-BDFB-A8E6A323B78E}"/>
              </a:ext>
            </a:extLst>
          </p:cNvPr>
          <p:cNvSpPr txBox="1">
            <a:spLocks/>
          </p:cNvSpPr>
          <p:nvPr/>
        </p:nvSpPr>
        <p:spPr>
          <a:xfrm>
            <a:off x="6688182" y="2894529"/>
            <a:ext cx="4887685" cy="3210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We need to think about the silent ones, the ones who are vulnerable. Often it’s the poor who are silent.</a:t>
            </a:r>
          </a:p>
        </p:txBody>
      </p:sp>
      <p:pic>
        <p:nvPicPr>
          <p:cNvPr id="10" name="Picture Placeholder 7" descr="A person smiling for the camera&#10;&#10;Description automatically generated with medium confidence">
            <a:extLst>
              <a:ext uri="{FF2B5EF4-FFF2-40B4-BE49-F238E27FC236}">
                <a16:creationId xmlns:a16="http://schemas.microsoft.com/office/drawing/2014/main" id="{E5AE0C98-68E0-1C40-9EFC-CE2A00BB17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91816" y="992187"/>
            <a:ext cx="5779646" cy="4563661"/>
          </a:xfrm>
          <a:prstGeom prst="rect">
            <a:avLst/>
          </a:prstGeom>
        </p:spPr>
      </p:pic>
    </p:spTree>
    <p:extLst>
      <p:ext uri="{BB962C8B-B14F-4D97-AF65-F5344CB8AC3E}">
        <p14:creationId xmlns:p14="http://schemas.microsoft.com/office/powerpoint/2010/main" val="1426675767"/>
      </p:ext>
    </p:extLst>
  </p:cSld>
  <p:clrMapOvr>
    <a:overrideClrMapping bg1="dk1" tx1="lt1" bg2="dk2" tx2="lt2" accent1="accent1" accent2="accent2" accent3="accent3" accent4="accent4" accent5="accent5" accent6="accent6" hlink="hlink" folHlink="folHlink"/>
  </p:clrMapOvr>
  <p:transition spd="slow" advClick="0" advTm="12000">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B1FF4CE999740BCF3DD1AC6B51CC0" ma:contentTypeVersion="11" ma:contentTypeDescription="Create a new document." ma:contentTypeScope="" ma:versionID="9cfa3744c8271cb9176ee62a15bd2199">
  <xsd:schema xmlns:xsd="http://www.w3.org/2001/XMLSchema" xmlns:xs="http://www.w3.org/2001/XMLSchema" xmlns:p="http://schemas.microsoft.com/office/2006/metadata/properties" xmlns:ns2="8f2775a0-175d-4d49-9320-b95c92f1a0e3" targetNamespace="http://schemas.microsoft.com/office/2006/metadata/properties" ma:root="true" ma:fieldsID="ad25c4b2109c18083921b0ff8c4b322c" ns2:_="">
    <xsd:import namespace="8f2775a0-175d-4d49-9320-b95c92f1a0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775a0-175d-4d49-9320-b95c92f1a0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C00B10-35E2-476A-AF5F-B1D37ED3D4CB}"/>
</file>

<file path=customXml/itemProps2.xml><?xml version="1.0" encoding="utf-8"?>
<ds:datastoreItem xmlns:ds="http://schemas.openxmlformats.org/officeDocument/2006/customXml" ds:itemID="{B05F70CF-31FC-4A7C-A140-42AC093BC996}"/>
</file>

<file path=customXml/itemProps3.xml><?xml version="1.0" encoding="utf-8"?>
<ds:datastoreItem xmlns:ds="http://schemas.openxmlformats.org/officeDocument/2006/customXml" ds:itemID="{44124A4E-F471-4B3F-B6E7-A1E1FFEA344C}"/>
</file>

<file path=docProps/app.xml><?xml version="1.0" encoding="utf-8"?>
<Properties xmlns="http://schemas.openxmlformats.org/officeDocument/2006/extended-properties" xmlns:vt="http://schemas.openxmlformats.org/officeDocument/2006/docPropsVTypes">
  <TotalTime>11674</TotalTime>
  <Words>613</Words>
  <Application>Microsoft Office PowerPoint</Application>
  <PresentationFormat>Widescreen</PresentationFormat>
  <Paragraphs>34</Paragraphs>
  <Slides>21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Miller</dc:creator>
  <cp:lastModifiedBy>Lisa Beech</cp:lastModifiedBy>
  <cp:revision>26</cp:revision>
  <dcterms:created xsi:type="dcterms:W3CDTF">2020-09-08T01:20:30Z</dcterms:created>
  <dcterms:modified xsi:type="dcterms:W3CDTF">2021-09-15T02:14:09Z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0x010100065B1FF4CE999740BCF3DD1AC6B51CC0</vt:lpwstr>
  </property>
</Properties>
</file>